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74" r:id="rId5"/>
    <p:sldId id="258" r:id="rId6"/>
    <p:sldId id="259" r:id="rId7"/>
    <p:sldId id="265" r:id="rId8"/>
    <p:sldId id="263" r:id="rId9"/>
    <p:sldId id="261" r:id="rId10"/>
    <p:sldId id="267" r:id="rId11"/>
    <p:sldId id="268" r:id="rId12"/>
    <p:sldId id="269" r:id="rId13"/>
    <p:sldId id="273" r:id="rId14"/>
    <p:sldId id="271" r:id="rId15"/>
    <p:sldId id="272" r:id="rId1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F2A88BF-826F-412F-AEAC-F02165BA3C84}" type="datetimeFigureOut">
              <a:rPr lang="lv-LV" smtClean="0"/>
              <a:t>24.03.2019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CDCB707-CEE5-474D-A90D-E15D235E67C2}" type="slidenum">
              <a:rPr lang="lv-LV" smtClean="0"/>
              <a:t>‹#›</a:t>
            </a:fld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b="1" dirty="0" smtClean="0"/>
              <a:t>Blue Bioeconomy</a:t>
            </a:r>
            <a:endParaRPr lang="lv-LV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lv-LV" dirty="0" smtClean="0"/>
          </a:p>
          <a:p>
            <a:endParaRPr lang="lv-LV" dirty="0"/>
          </a:p>
          <a:p>
            <a:endParaRPr lang="lv-LV" dirty="0" smtClean="0"/>
          </a:p>
          <a:p>
            <a:r>
              <a:rPr lang="lv-LV" dirty="0" smtClean="0"/>
              <a:t>Erasmus</a:t>
            </a:r>
            <a:r>
              <a:rPr lang="lv-LV" dirty="0" smtClean="0"/>
              <a:t>+ EUSID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6462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Biotechnology has improved </a:t>
            </a:r>
            <a:r>
              <a:rPr lang="en-US" sz="3200" u="sng" dirty="0" smtClean="0"/>
              <a:t>animal feed</a:t>
            </a:r>
            <a:r>
              <a:rPr lang="en-US" sz="3200" dirty="0" smtClean="0"/>
              <a:t>, </a:t>
            </a:r>
            <a:r>
              <a:rPr lang="en-US" sz="3200" u="sng" dirty="0" smtClean="0"/>
              <a:t>produced vaccines for livestock</a:t>
            </a:r>
            <a:r>
              <a:rPr lang="en-US" sz="3200" dirty="0" smtClean="0"/>
              <a:t>, </a:t>
            </a:r>
            <a:r>
              <a:rPr lang="en-US" sz="3200" dirty="0" smtClean="0"/>
              <a:t>enhanced</a:t>
            </a:r>
            <a:r>
              <a:rPr lang="lv-LV" sz="3200" dirty="0" smtClean="0"/>
              <a:t> </a:t>
            </a:r>
            <a:r>
              <a:rPr lang="en-US" sz="3200" u="sng" dirty="0" smtClean="0"/>
              <a:t>diagnostics</a:t>
            </a:r>
            <a:r>
              <a:rPr lang="lv-LV" sz="3200" dirty="0" smtClean="0"/>
              <a:t> </a:t>
            </a:r>
            <a:r>
              <a:rPr lang="en-US" sz="3200" dirty="0" smtClean="0"/>
              <a:t>for detecting diseases such as </a:t>
            </a:r>
            <a:r>
              <a:rPr lang="en-US" sz="3200" dirty="0" smtClean="0"/>
              <a:t>BSE, </a:t>
            </a:r>
            <a:r>
              <a:rPr lang="en-US" sz="3200" dirty="0" smtClean="0"/>
              <a:t>salmonella and last but not</a:t>
            </a:r>
            <a:r>
              <a:rPr lang="lv-LV" sz="3200" dirty="0" smtClean="0"/>
              <a:t> </a:t>
            </a:r>
            <a:r>
              <a:rPr lang="en-US" sz="3200" dirty="0" smtClean="0"/>
              <a:t>least, enabled </a:t>
            </a:r>
            <a:r>
              <a:rPr lang="en-US" sz="3200" u="sng" dirty="0" smtClean="0"/>
              <a:t>the use of enzymes</a:t>
            </a:r>
            <a:r>
              <a:rPr lang="en-US" sz="3200" dirty="0" smtClean="0"/>
              <a:t> for more</a:t>
            </a:r>
            <a:r>
              <a:rPr lang="lv-LV" sz="3200" dirty="0" smtClean="0"/>
              <a:t> </a:t>
            </a:r>
            <a:r>
              <a:rPr lang="en-US" sz="3200" dirty="0" smtClean="0"/>
              <a:t>efficient food processing.</a:t>
            </a:r>
            <a:endParaRPr lang="lv-LV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Agriculture, livestock, veterinary products and aquaculture.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2600714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Biotechnology has led to the use of enzymes in the production of stuff like </a:t>
            </a:r>
            <a:r>
              <a:rPr lang="en-US" sz="3200" dirty="0" smtClean="0"/>
              <a:t>detergents,</a:t>
            </a:r>
            <a:r>
              <a:rPr lang="lv-LV" sz="3200" dirty="0" smtClean="0"/>
              <a:t> </a:t>
            </a:r>
            <a:r>
              <a:rPr lang="en-US" sz="3200" dirty="0" smtClean="0"/>
              <a:t>paper</a:t>
            </a:r>
            <a:r>
              <a:rPr lang="en-US" sz="3200" dirty="0" smtClean="0"/>
              <a:t>, textiles. </a:t>
            </a:r>
            <a:endParaRPr lang="lv-LV" sz="3200" dirty="0" smtClean="0"/>
          </a:p>
          <a:p>
            <a:pPr marL="0" indent="0">
              <a:buNone/>
            </a:pPr>
            <a:r>
              <a:rPr lang="en-US" sz="3200" dirty="0" smtClean="0"/>
              <a:t>As </a:t>
            </a:r>
            <a:r>
              <a:rPr lang="en-US" sz="3200" dirty="0" smtClean="0"/>
              <a:t>a result we have obtained higher</a:t>
            </a:r>
            <a:r>
              <a:rPr lang="lv-LV" sz="3200" dirty="0" smtClean="0"/>
              <a:t> </a:t>
            </a:r>
            <a:r>
              <a:rPr lang="en-US" sz="3200" dirty="0" smtClean="0"/>
              <a:t>process efficiency, decreasing energy and water consumption and toxic waste.</a:t>
            </a:r>
            <a:endParaRPr lang="lv-LV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3. Industrial processes and manufacturing.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3077446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Biotechnology has increased the volume of production of many products, such as oil.</a:t>
            </a:r>
            <a:endParaRPr lang="lv-LV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4. Energy production.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1703726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providing new jobs</a:t>
            </a:r>
          </a:p>
          <a:p>
            <a:r>
              <a:rPr lang="en-US" sz="3200" dirty="0" smtClean="0"/>
              <a:t>support</a:t>
            </a:r>
            <a:r>
              <a:rPr lang="lv-LV" sz="3200" dirty="0" smtClean="0"/>
              <a:t>ing</a:t>
            </a:r>
            <a:r>
              <a:rPr lang="en-US" sz="3200" dirty="0" smtClean="0"/>
              <a:t> sustainable development</a:t>
            </a:r>
            <a:endParaRPr lang="lv-LV" sz="3200" dirty="0" smtClean="0"/>
          </a:p>
          <a:p>
            <a:r>
              <a:rPr lang="en-US" sz="3200" dirty="0" smtClean="0"/>
              <a:t> </a:t>
            </a:r>
            <a:r>
              <a:rPr lang="lv-LV" sz="3200" dirty="0" smtClean="0"/>
              <a:t>protecting </a:t>
            </a:r>
            <a:r>
              <a:rPr lang="en-US" sz="3200" dirty="0" smtClean="0"/>
              <a:t>public health and environment</a:t>
            </a:r>
            <a:endParaRPr lang="lv-LV" sz="3200" dirty="0" smtClean="0"/>
          </a:p>
          <a:p>
            <a:pPr marL="0" indent="0">
              <a:buNone/>
            </a:pPr>
            <a:endParaRPr lang="lv-LV" sz="3200" dirty="0" smtClean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b="1" dirty="0" smtClean="0"/>
              <a:t>How </a:t>
            </a:r>
            <a:r>
              <a:rPr lang="en-US" b="1" dirty="0" smtClean="0"/>
              <a:t>Blue Biotechnology helps the EU economy grow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1126618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764704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 smtClean="0">
                <a:solidFill>
                  <a:schemeClr val="accent2">
                    <a:lumMod val="75000"/>
                  </a:schemeClr>
                </a:solidFill>
              </a:rPr>
              <a:t>Sustainable blue bio-economy </a:t>
            </a:r>
            <a:r>
              <a:rPr lang="en-US" sz="4400" b="1" u="sng" dirty="0" smtClean="0">
                <a:solidFill>
                  <a:schemeClr val="accent2">
                    <a:lumMod val="75000"/>
                  </a:schemeClr>
                </a:solidFill>
              </a:rPr>
              <a:t>ha</a:t>
            </a:r>
            <a:r>
              <a:rPr lang="lv-LV" sz="4400" b="1" u="sng" dirty="0" smtClean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sz="4400" b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u="sng" dirty="0" smtClean="0">
                <a:solidFill>
                  <a:schemeClr val="accent2">
                    <a:lumMod val="75000"/>
                  </a:schemeClr>
                </a:solidFill>
              </a:rPr>
              <a:t>to be:</a:t>
            </a:r>
            <a:endParaRPr lang="lv-LV" sz="4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3200" dirty="0" smtClean="0"/>
              <a:t> </a:t>
            </a:r>
            <a:endParaRPr lang="lv-LV" sz="3200" dirty="0" smtClean="0"/>
          </a:p>
          <a:p>
            <a:r>
              <a:rPr lang="en-US" sz="3200" dirty="0" smtClean="0"/>
              <a:t> - in harmony with nature and the environment;</a:t>
            </a:r>
            <a:endParaRPr lang="lv-LV" sz="3200" dirty="0" smtClean="0"/>
          </a:p>
          <a:p>
            <a:r>
              <a:rPr lang="en-US" sz="3200" dirty="0" smtClean="0"/>
              <a:t>- knowledge-based, innovative;</a:t>
            </a:r>
            <a:endParaRPr lang="lv-LV" sz="3200" dirty="0" smtClean="0"/>
          </a:p>
          <a:p>
            <a:r>
              <a:rPr lang="en-US" sz="3200" dirty="0" smtClean="0"/>
              <a:t>- with circular use of (renewable) resources.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2192029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105835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https://www.youtube.com/watch?v=WEp3fFIeZc4</a:t>
            </a:r>
            <a:endParaRPr lang="lv-LV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6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Sustainable production and use of </a:t>
            </a:r>
            <a:r>
              <a:rPr lang="en-US" sz="3200" dirty="0" smtClean="0"/>
              <a:t>biological</a:t>
            </a:r>
            <a:r>
              <a:rPr lang="lv-LV" sz="3200" dirty="0"/>
              <a:t> </a:t>
            </a:r>
            <a:r>
              <a:rPr lang="en-US" sz="3200" dirty="0" smtClean="0"/>
              <a:t>resources</a:t>
            </a:r>
            <a:r>
              <a:rPr lang="en-US" sz="3200" dirty="0"/>
              <a:t>, processes and principles to </a:t>
            </a:r>
            <a:r>
              <a:rPr lang="en-US" sz="3200" dirty="0" smtClean="0"/>
              <a:t>provide</a:t>
            </a:r>
            <a:r>
              <a:rPr lang="lv-LV" sz="3200" dirty="0"/>
              <a:t> </a:t>
            </a:r>
            <a:r>
              <a:rPr lang="en-US" sz="3200" dirty="0" smtClean="0"/>
              <a:t>products </a:t>
            </a:r>
            <a:r>
              <a:rPr lang="en-US" sz="3200" dirty="0"/>
              <a:t>and services in all economic sectors.</a:t>
            </a:r>
            <a:endParaRPr lang="lv-LV" sz="3200" dirty="0"/>
          </a:p>
          <a:p>
            <a:pPr marL="0" indent="0">
              <a:buNone/>
            </a:pPr>
            <a:endParaRPr lang="lv-LV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What   </a:t>
            </a:r>
            <a:r>
              <a:rPr lang="lv-LV" b="1" dirty="0" smtClean="0"/>
              <a:t>is bioeconomy? 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24960786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4248471"/>
          </a:xfrm>
        </p:spPr>
        <p:txBody>
          <a:bodyPr>
            <a:normAutofit fontScale="40000" lnSpcReduction="20000"/>
          </a:bodyPr>
          <a:lstStyle/>
          <a:p>
            <a:r>
              <a:rPr lang="en-US" sz="5900" dirty="0" smtClean="0"/>
              <a:t>agriculture</a:t>
            </a:r>
            <a:endParaRPr lang="lv-LV" sz="5900" dirty="0" smtClean="0"/>
          </a:p>
          <a:p>
            <a:r>
              <a:rPr lang="en-US" sz="5900" dirty="0" smtClean="0"/>
              <a:t>forestry</a:t>
            </a:r>
            <a:endParaRPr lang="lv-LV" sz="5900" dirty="0" smtClean="0"/>
          </a:p>
          <a:p>
            <a:r>
              <a:rPr lang="en-US" sz="5900" dirty="0" smtClean="0"/>
              <a:t>fishing and aquaculture</a:t>
            </a:r>
            <a:endParaRPr lang="lv-LV" sz="5900" dirty="0" smtClean="0"/>
          </a:p>
          <a:p>
            <a:r>
              <a:rPr lang="en-US" sz="5900" dirty="0" smtClean="0"/>
              <a:t>manufacture of food, beverages and tobacco</a:t>
            </a:r>
            <a:endParaRPr lang="lv-LV" sz="5900" dirty="0" smtClean="0"/>
          </a:p>
          <a:p>
            <a:r>
              <a:rPr lang="en-US" sz="5900" dirty="0" smtClean="0"/>
              <a:t>manufacture of bio-based textiles</a:t>
            </a:r>
            <a:endParaRPr lang="lv-LV" sz="5900" dirty="0" smtClean="0"/>
          </a:p>
          <a:p>
            <a:r>
              <a:rPr lang="en-US" sz="5900" dirty="0" smtClean="0"/>
              <a:t>manufacture of wood products</a:t>
            </a:r>
            <a:endParaRPr lang="lv-LV" sz="5900" dirty="0" smtClean="0"/>
          </a:p>
          <a:p>
            <a:r>
              <a:rPr lang="en-US" sz="5900" dirty="0" smtClean="0"/>
              <a:t>manufacture of paper and paper products</a:t>
            </a:r>
            <a:endParaRPr lang="lv-LV" sz="5900" dirty="0" smtClean="0"/>
          </a:p>
          <a:p>
            <a:r>
              <a:rPr lang="en-US" sz="5900" dirty="0" smtClean="0"/>
              <a:t>manufacture of bio-based chemicals, pharmaceuticals, plastics and rubber</a:t>
            </a:r>
            <a:endParaRPr lang="lv-LV" sz="5900" dirty="0" smtClean="0"/>
          </a:p>
          <a:p>
            <a:r>
              <a:rPr lang="en-US" sz="5900" dirty="0" smtClean="0"/>
              <a:t>manufacture of liquid bio-fuels</a:t>
            </a:r>
            <a:endParaRPr lang="lv-LV" sz="5900" dirty="0" smtClean="0"/>
          </a:p>
          <a:p>
            <a:r>
              <a:rPr lang="en-US" sz="5900" dirty="0" smtClean="0"/>
              <a:t>production of bio-based electricity</a:t>
            </a:r>
            <a:endParaRPr lang="lv-LV" sz="5900" dirty="0" smtClean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584176"/>
          </a:xfrm>
        </p:spPr>
        <p:txBody>
          <a:bodyPr>
            <a:noAutofit/>
          </a:bodyPr>
          <a:lstStyle/>
          <a:p>
            <a:r>
              <a:rPr lang="lv-LV" b="1" dirty="0" smtClean="0"/>
              <a:t/>
            </a:r>
            <a:br>
              <a:rPr lang="lv-LV" b="1" dirty="0" smtClean="0"/>
            </a:br>
            <a:r>
              <a:rPr lang="en-US" b="1" dirty="0" smtClean="0"/>
              <a:t>The </a:t>
            </a:r>
            <a:r>
              <a:rPr lang="en-US" b="1" dirty="0" smtClean="0"/>
              <a:t>bio-economy sectors of the EU:</a:t>
            </a:r>
            <a:r>
              <a:rPr lang="lv-LV" b="1" dirty="0" smtClean="0"/>
              <a:t/>
            </a:r>
            <a:br>
              <a:rPr lang="lv-LV" b="1" dirty="0" smtClean="0"/>
            </a:b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331830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lv-LV" sz="3200" dirty="0" smtClean="0"/>
              <a:t>Aquaculture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Coastal and Maritime Tourism</a:t>
            </a:r>
            <a:endParaRPr lang="lv-LV" sz="3200" dirty="0" smtClean="0"/>
          </a:p>
          <a:p>
            <a:pPr marL="514350" indent="-514350">
              <a:buAutoNum type="arabicPeriod"/>
            </a:pPr>
            <a:r>
              <a:rPr lang="en-US" sz="3200" dirty="0" smtClean="0"/>
              <a:t>Blue biotechnology</a:t>
            </a:r>
            <a:endParaRPr lang="lv-LV" sz="3200" dirty="0" smtClean="0"/>
          </a:p>
          <a:p>
            <a:pPr marL="514350" indent="-514350">
              <a:buAutoNum type="arabicPeriod"/>
            </a:pPr>
            <a:r>
              <a:rPr lang="en-US" sz="3200" dirty="0" smtClean="0"/>
              <a:t> Ocean energy </a:t>
            </a:r>
            <a:endParaRPr lang="lv-LV" sz="3200" dirty="0" smtClean="0"/>
          </a:p>
          <a:p>
            <a:pPr marL="514350" indent="-514350">
              <a:buAutoNum type="arabicPeriod"/>
            </a:pPr>
            <a:r>
              <a:rPr lang="en-US" sz="3200" dirty="0" smtClean="0"/>
              <a:t>Seabed mining</a:t>
            </a:r>
            <a:endParaRPr lang="lv-LV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8002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lv-LV" b="1" dirty="0" smtClean="0"/>
              <a:t>F</a:t>
            </a:r>
            <a:r>
              <a:rPr lang="en-US" b="1" dirty="0" err="1" smtClean="0"/>
              <a:t>ive</a:t>
            </a:r>
            <a:r>
              <a:rPr lang="en-US" b="1" dirty="0" smtClean="0"/>
              <a:t> sustainable sectors of EU Blue Economy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3534506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3200" dirty="0" smtClean="0"/>
              <a:t>It</a:t>
            </a:r>
            <a:r>
              <a:rPr lang="en-US" sz="3200" dirty="0" smtClean="0"/>
              <a:t> </a:t>
            </a:r>
            <a:r>
              <a:rPr lang="en-US" sz="3200" dirty="0"/>
              <a:t>is turning aquatic biomass into novel foods and food additives, animal feeds, nutraceuticals, pharmaceuticals, cosmetics, materials (e.g. clothes and construction materials) and energy.</a:t>
            </a:r>
            <a:endParaRPr lang="lv-LV" sz="3200" dirty="0"/>
          </a:p>
          <a:p>
            <a:pPr marL="0" indent="0">
              <a:buNone/>
            </a:pPr>
            <a:endParaRPr lang="lv-LV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What is blue </a:t>
            </a:r>
            <a:r>
              <a:rPr lang="lv-LV" b="1" dirty="0" smtClean="0"/>
              <a:t>bioeconomy?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2527637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Blue </a:t>
            </a:r>
            <a:r>
              <a:rPr lang="en-US" sz="3200" dirty="0" err="1" smtClean="0"/>
              <a:t>Bioeconomy</a:t>
            </a:r>
            <a:r>
              <a:rPr lang="en-US" sz="3200" dirty="0" smtClean="0"/>
              <a:t> </a:t>
            </a:r>
            <a:r>
              <a:rPr lang="en-US" sz="3200" dirty="0" smtClean="0"/>
              <a:t>comprises those parts of the blue economy that </a:t>
            </a:r>
            <a:r>
              <a:rPr lang="en-US" sz="3200" u="sng" dirty="0" smtClean="0"/>
              <a:t>use</a:t>
            </a:r>
            <a:r>
              <a:rPr lang="en-US" sz="3200" dirty="0" smtClean="0"/>
              <a:t> renewable</a:t>
            </a:r>
          </a:p>
          <a:p>
            <a:pPr marL="0" indent="0">
              <a:buNone/>
            </a:pPr>
            <a:r>
              <a:rPr lang="en-US" sz="3200" dirty="0" smtClean="0"/>
              <a:t>biological resources from the sea - fish, algae and micro-organisms so as to produce </a:t>
            </a:r>
            <a:r>
              <a:rPr lang="en-US" sz="3200" dirty="0" smtClean="0"/>
              <a:t>food,</a:t>
            </a:r>
            <a:r>
              <a:rPr lang="lv-LV" sz="3200" dirty="0" smtClean="0"/>
              <a:t> </a:t>
            </a:r>
            <a:r>
              <a:rPr lang="en-US" sz="3200" dirty="0" smtClean="0"/>
              <a:t>materials </a:t>
            </a:r>
            <a:r>
              <a:rPr lang="en-US" sz="3200" dirty="0" smtClean="0"/>
              <a:t>and energy.</a:t>
            </a:r>
            <a:endParaRPr lang="lv-LV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46583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332656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Blue Biotechnology or Marine</a:t>
            </a:r>
            <a:r>
              <a:rPr lang="lv-LV" sz="4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Biotechnology uses</a:t>
            </a:r>
          </a:p>
          <a:p>
            <a:endParaRPr lang="lv-LV" sz="3200" dirty="0" smtClean="0"/>
          </a:p>
          <a:p>
            <a:r>
              <a:rPr lang="en-US" sz="3200" dirty="0" smtClean="0"/>
              <a:t>living </a:t>
            </a:r>
            <a:r>
              <a:rPr lang="en-US" sz="3200" dirty="0" smtClean="0"/>
              <a:t>organisms as either a source or a target of biotechnology applications. They are used in a</a:t>
            </a:r>
            <a:r>
              <a:rPr lang="lv-LV" sz="3200" dirty="0" smtClean="0"/>
              <a:t> </a:t>
            </a:r>
            <a:r>
              <a:rPr lang="en-US" sz="3200" dirty="0" smtClean="0"/>
              <a:t>variety of industrial sectors such as healthcare and pharmaceuticals, animal health, textiles,</a:t>
            </a:r>
            <a:r>
              <a:rPr lang="lv-LV" sz="3200" dirty="0" smtClean="0"/>
              <a:t> </a:t>
            </a:r>
            <a:r>
              <a:rPr lang="en-US" sz="3200" dirty="0" smtClean="0"/>
              <a:t>chemicals, plastic, paper, fuel, food, and feed processing.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2042069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700808"/>
            <a:ext cx="78488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The main applications of Blue Biotechnology in the EU economy fall into four categories:</a:t>
            </a:r>
            <a:endParaRPr lang="lv-LV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531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Biotechnology has led to the discovery and development of advanced medicines, </a:t>
            </a:r>
            <a:r>
              <a:rPr lang="en-US" sz="3200" dirty="0" smtClean="0"/>
              <a:t>therapies,</a:t>
            </a:r>
            <a:r>
              <a:rPr lang="lv-LV" sz="3200" dirty="0" smtClean="0"/>
              <a:t> </a:t>
            </a:r>
            <a:r>
              <a:rPr lang="en-US" sz="3200" dirty="0" smtClean="0"/>
              <a:t>diagnostics </a:t>
            </a:r>
            <a:r>
              <a:rPr lang="en-US" sz="3200" dirty="0" smtClean="0"/>
              <a:t>and vaccines.</a:t>
            </a:r>
            <a:endParaRPr lang="lv-LV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1. Healthcare and pharmaceutical applications</a:t>
            </a:r>
            <a:r>
              <a:rPr lang="en-US" dirty="0" smtClean="0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64766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174</TotalTime>
  <Words>406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Blue Bioeconomy</vt:lpstr>
      <vt:lpstr>What   is bioeconomy? </vt:lpstr>
      <vt:lpstr> The bio-economy sectors of the EU: </vt:lpstr>
      <vt:lpstr> Five sustainable sectors of EU Blue Economy</vt:lpstr>
      <vt:lpstr>What is blue bioeconomy?</vt:lpstr>
      <vt:lpstr> </vt:lpstr>
      <vt:lpstr>PowerPoint Presentation</vt:lpstr>
      <vt:lpstr>PowerPoint Presentation</vt:lpstr>
      <vt:lpstr>1. Healthcare and pharmaceutical applications.</vt:lpstr>
      <vt:lpstr>2. Agriculture, livestock, veterinary products and aquaculture.</vt:lpstr>
      <vt:lpstr>3. Industrial processes and manufacturing.</vt:lpstr>
      <vt:lpstr>4. Energy production.</vt:lpstr>
      <vt:lpstr>How Blue Biotechnology helps the EU economy grow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Bioeconomy</dc:title>
  <dc:creator>Sk.Santa-PC</dc:creator>
  <cp:lastModifiedBy>Sk.Santa-PC</cp:lastModifiedBy>
  <cp:revision>22</cp:revision>
  <dcterms:created xsi:type="dcterms:W3CDTF">2019-03-23T13:23:05Z</dcterms:created>
  <dcterms:modified xsi:type="dcterms:W3CDTF">2019-03-24T09:39:26Z</dcterms:modified>
</cp:coreProperties>
</file>